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1" r:id="rId4"/>
    <p:sldId id="269" r:id="rId5"/>
    <p:sldId id="262" r:id="rId6"/>
    <p:sldId id="258" r:id="rId7"/>
    <p:sldId id="263" r:id="rId8"/>
    <p:sldId id="265" r:id="rId9"/>
    <p:sldId id="272" r:id="rId10"/>
    <p:sldId id="266" r:id="rId11"/>
    <p:sldId id="273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53AF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652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659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900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174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42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803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040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137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00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486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512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2F672-D713-44FC-9BCF-AAF255B99301}" type="datetimeFigureOut">
              <a:rPr lang="en-US" smtClean="0"/>
              <a:t>1/13/2021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77480-FAFB-4BF0-8B72-7151E43178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435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26954" y="134755"/>
            <a:ext cx="905594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 smtClean="0"/>
              <a:t>2021 OSACA </a:t>
            </a:r>
            <a:br>
              <a:rPr lang="en-US" sz="4400" b="1" dirty="0" smtClean="0"/>
            </a:br>
            <a:r>
              <a:rPr lang="en-US" sz="4400" b="1" dirty="0" smtClean="0"/>
              <a:t>ORMAP ESRI Tools Committee Update</a:t>
            </a:r>
          </a:p>
          <a:p>
            <a:pPr algn="ctr"/>
            <a:endParaRPr lang="en-US" b="1" dirty="0"/>
          </a:p>
          <a:p>
            <a:pPr algn="ctr"/>
            <a:r>
              <a:rPr lang="en-US" sz="3200" b="1" dirty="0" smtClean="0"/>
              <a:t>Dean Anderson-Polk County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222187" y="2583830"/>
            <a:ext cx="301563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ArcPro Design Subcommittee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Clackamas County </a:t>
            </a:r>
          </a:p>
          <a:p>
            <a:r>
              <a:rPr lang="en-US" dirty="0" smtClean="0"/>
              <a:t>Deschutes County </a:t>
            </a:r>
          </a:p>
          <a:p>
            <a:r>
              <a:rPr lang="en-US" dirty="0" smtClean="0"/>
              <a:t>DOR</a:t>
            </a:r>
          </a:p>
          <a:p>
            <a:r>
              <a:rPr lang="en-US" dirty="0" smtClean="0"/>
              <a:t>ESRI Olympia </a:t>
            </a:r>
          </a:p>
          <a:p>
            <a:r>
              <a:rPr lang="en-US" dirty="0" smtClean="0"/>
              <a:t>ESRI Parcel Fabric Team</a:t>
            </a:r>
          </a:p>
          <a:p>
            <a:r>
              <a:rPr lang="en-US" dirty="0" smtClean="0"/>
              <a:t>Polk County</a:t>
            </a:r>
          </a:p>
          <a:p>
            <a:r>
              <a:rPr lang="en-US" dirty="0" smtClean="0"/>
              <a:t>Multnomah County </a:t>
            </a:r>
            <a:br>
              <a:rPr lang="en-US" dirty="0" smtClean="0"/>
            </a:br>
            <a:r>
              <a:rPr lang="en-US" dirty="0" smtClean="0"/>
              <a:t>Washington County </a:t>
            </a:r>
          </a:p>
          <a:p>
            <a:r>
              <a:rPr lang="en-US" b="1" u="sng" dirty="0" smtClean="0"/>
              <a:t>Rest of the Tools Committee </a:t>
            </a:r>
          </a:p>
          <a:p>
            <a:r>
              <a:rPr lang="en-US" dirty="0" smtClean="0"/>
              <a:t>Clatsop County</a:t>
            </a:r>
          </a:p>
          <a:p>
            <a:r>
              <a:rPr lang="en-US" dirty="0" smtClean="0"/>
              <a:t>Columbia County</a:t>
            </a:r>
            <a:br>
              <a:rPr lang="en-US" dirty="0" smtClean="0"/>
            </a:br>
            <a:r>
              <a:rPr lang="en-US" smtClean="0"/>
              <a:t>Harney </a:t>
            </a:r>
            <a:r>
              <a:rPr lang="en-US" smtClean="0"/>
              <a:t>County</a:t>
            </a:r>
          </a:p>
          <a:p>
            <a:r>
              <a:rPr lang="en-US" smtClean="0"/>
              <a:t>Marion County</a:t>
            </a: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10738717" y="6488668"/>
            <a:ext cx="1506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smtClean="0"/>
              <a:t>Thanks ESRI ! 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374342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315700" cy="914400"/>
          </a:xfrm>
        </p:spPr>
        <p:txBody>
          <a:bodyPr>
            <a:normAutofit/>
          </a:bodyPr>
          <a:lstStyle/>
          <a:p>
            <a:r>
              <a:rPr lang="en-US" b="1" dirty="0" smtClean="0"/>
              <a:t>     ArcPro/Fabric </a:t>
            </a:r>
            <a:r>
              <a:rPr lang="en-US" b="1" dirty="0"/>
              <a:t>Review </a:t>
            </a:r>
            <a:r>
              <a:rPr lang="en-US" b="1" dirty="0" smtClean="0"/>
              <a:t>– </a:t>
            </a:r>
            <a:r>
              <a:rPr lang="en-US" b="1" smtClean="0"/>
              <a:t>Top10(+2) </a:t>
            </a:r>
            <a:r>
              <a:rPr lang="en-US" b="1" dirty="0" smtClean="0"/>
              <a:t>Things I like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645290" y="922469"/>
            <a:ext cx="10576561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smtClean="0"/>
              <a:t>We are FINALLY managing “RECORDS”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smtClean="0"/>
              <a:t>Fabric </a:t>
            </a:r>
            <a:r>
              <a:rPr lang="en-US" sz="2800" dirty="0" smtClean="0"/>
              <a:t>Feature Class are standard </a:t>
            </a: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CoGo Works on Standard  Features </a:t>
            </a:r>
            <a:r>
              <a:rPr lang="en-US" sz="2800" dirty="0" smtClean="0"/>
              <a:t>Classes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We Can Now Create “Tasks” (Segs, Subdivisions, Annexations)</a:t>
            </a: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New Attribute Rules</a:t>
            </a: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Traverse is Improved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Better Road Centerline and Offset </a:t>
            </a: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Improved Bearing/Bearing – Distance/Distance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Better </a:t>
            </a:r>
            <a:r>
              <a:rPr lang="en-US" sz="2800" dirty="0" smtClean="0"/>
              <a:t>Versioning in Enterprise (Branched)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New Alignment and Least </a:t>
            </a:r>
            <a:r>
              <a:rPr lang="en-US" sz="2800" dirty="0"/>
              <a:t>Squares </a:t>
            </a:r>
            <a:r>
              <a:rPr lang="en-US" sz="2800" dirty="0" smtClean="0"/>
              <a:t>Adjustment </a:t>
            </a:r>
            <a:r>
              <a:rPr lang="en-US" sz="2800" dirty="0" smtClean="0"/>
              <a:t>Tools</a:t>
            </a: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/>
              <a:t>Measure does various inverses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smtClean="0"/>
              <a:t>Rotate </a:t>
            </a:r>
            <a:r>
              <a:rPr lang="en-US" sz="2800"/>
              <a:t>is </a:t>
            </a:r>
            <a:r>
              <a:rPr lang="en-US" sz="2800" smtClean="0"/>
              <a:t>Improved</a:t>
            </a:r>
            <a:endParaRPr lang="en-US" sz="2800" dirty="0" smtClean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559062" y="5912386"/>
            <a:ext cx="5499222" cy="847969"/>
          </a:xfrm>
          <a:ln w="28575">
            <a:solidFill>
              <a:schemeClr val="tx1"/>
            </a:solidFill>
          </a:ln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Traverse Closure Options (coming soon)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dirty="0" smtClean="0"/>
              <a:t>Area Report(coming soon</a:t>
            </a:r>
            <a:r>
              <a:rPr lang="en-US" dirty="0"/>
              <a:t>)</a:t>
            </a:r>
            <a:endParaRPr lang="en-US" dirty="0" smtClean="0"/>
          </a:p>
        </p:txBody>
      </p:sp>
      <p:sp>
        <p:nvSpPr>
          <p:cNvPr id="3" name="Rectangle 2"/>
          <p:cNvSpPr/>
          <p:nvPr/>
        </p:nvSpPr>
        <p:spPr>
          <a:xfrm>
            <a:off x="6471138" y="5820112"/>
            <a:ext cx="5679100" cy="101111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835"/>
            <a:ext cx="645290" cy="54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40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2354" y="1280502"/>
            <a:ext cx="10515600" cy="4351338"/>
          </a:xfrm>
        </p:spPr>
        <p:txBody>
          <a:bodyPr/>
          <a:lstStyle/>
          <a:p>
            <a:r>
              <a:rPr lang="en-US" dirty="0" smtClean="0"/>
              <a:t>Admin Staff – 10 Admin Users took 2 ESRI Enterprise Classes </a:t>
            </a:r>
          </a:p>
          <a:p>
            <a:pPr marL="457200" lvl="1" indent="0">
              <a:buNone/>
            </a:pPr>
            <a:r>
              <a:rPr lang="en-US" dirty="0" smtClean="0"/>
              <a:t>	“Deploying </a:t>
            </a:r>
            <a:r>
              <a:rPr lang="en-US" dirty="0"/>
              <a:t>and Maintaining a Multiuser </a:t>
            </a:r>
            <a:r>
              <a:rPr lang="en-US" dirty="0" smtClean="0"/>
              <a:t>Geodatabase”</a:t>
            </a:r>
          </a:p>
          <a:p>
            <a:pPr marL="457200" lvl="1" indent="0">
              <a:buNone/>
            </a:pPr>
            <a:r>
              <a:rPr lang="en-US" dirty="0" smtClean="0"/>
              <a:t>	“ArcGIS </a:t>
            </a:r>
            <a:r>
              <a:rPr lang="en-US" dirty="0"/>
              <a:t>Enterprise: Configuring a Base </a:t>
            </a:r>
            <a:r>
              <a:rPr lang="en-US" dirty="0" smtClean="0"/>
              <a:t>Deployment”</a:t>
            </a:r>
          </a:p>
          <a:p>
            <a:r>
              <a:rPr lang="en-US" dirty="0" smtClean="0"/>
              <a:t>GIS Staff – Several staff have taken ESRI’s Parcel Fabric Class 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“Working </a:t>
            </a:r>
            <a:r>
              <a:rPr lang="en-US" dirty="0"/>
              <a:t>with Parcel Data in ArcGIS </a:t>
            </a:r>
            <a:r>
              <a:rPr lang="en-US" dirty="0" smtClean="0"/>
              <a:t>Pro”</a:t>
            </a:r>
          </a:p>
          <a:p>
            <a:r>
              <a:rPr lang="en-US" dirty="0" smtClean="0"/>
              <a:t>Cartographers – ESRI’s Parcel Fabric Class Is Available To Be Discussed</a:t>
            </a:r>
          </a:p>
          <a:p>
            <a:pPr marL="457200" lvl="1" indent="0">
              <a:buNone/>
            </a:pPr>
            <a:r>
              <a:rPr lang="en-US" dirty="0" smtClean="0"/>
              <a:t>	“</a:t>
            </a:r>
            <a:r>
              <a:rPr lang="en-US" dirty="0"/>
              <a:t>Working with Parcel Data in ArcGIS Pro</a:t>
            </a:r>
            <a:r>
              <a:rPr lang="en-US" dirty="0" smtClean="0"/>
              <a:t>”</a:t>
            </a:r>
          </a:p>
          <a:p>
            <a:pPr marL="457200" lvl="1" indent="0">
              <a:buNone/>
            </a:pPr>
            <a:r>
              <a:rPr lang="en-US" dirty="0"/>
              <a:t> 	</a:t>
            </a:r>
            <a:r>
              <a:rPr lang="en-US" dirty="0" smtClean="0"/>
              <a:t>Lots of </a:t>
            </a:r>
            <a:r>
              <a:rPr lang="en-US" smtClean="0"/>
              <a:t>ESRI </a:t>
            </a:r>
            <a:r>
              <a:rPr lang="en-US" smtClean="0"/>
              <a:t>Resources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1315700" cy="914400"/>
          </a:xfrm>
        </p:spPr>
        <p:txBody>
          <a:bodyPr>
            <a:normAutofit/>
          </a:bodyPr>
          <a:lstStyle/>
          <a:p>
            <a:r>
              <a:rPr lang="en-US" b="1" dirty="0" smtClean="0"/>
              <a:t>     Training Options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376836" y="6488668"/>
            <a:ext cx="4815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/>
              <a:t>Do you want a future Parcel Editing Workshop?</a:t>
            </a:r>
            <a:endParaRPr lang="en-US" b="1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4" y="151550"/>
            <a:ext cx="645290" cy="54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22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392" y="1016732"/>
            <a:ext cx="11153042" cy="4663099"/>
          </a:xfrm>
          <a:ln w="28575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 smtClean="0"/>
              <a:t>Finish Tool Assessment (Get Your Input) </a:t>
            </a:r>
          </a:p>
          <a:p>
            <a:r>
              <a:rPr lang="en-US" dirty="0" smtClean="0"/>
              <a:t>Identify </a:t>
            </a:r>
            <a:r>
              <a:rPr lang="en-US" dirty="0" smtClean="0"/>
              <a:t>Other Needed Tools - Email Me (Tools You Need)</a:t>
            </a:r>
          </a:p>
          <a:p>
            <a:pPr lvl="1"/>
            <a:r>
              <a:rPr lang="en-US" dirty="0" smtClean="0"/>
              <a:t>Tool Name </a:t>
            </a:r>
          </a:p>
          <a:p>
            <a:pPr lvl="1"/>
            <a:r>
              <a:rPr lang="en-US" dirty="0" smtClean="0"/>
              <a:t>How Important </a:t>
            </a:r>
          </a:p>
          <a:p>
            <a:pPr lvl="1"/>
            <a:r>
              <a:rPr lang="en-US" dirty="0" smtClean="0"/>
              <a:t>What it does </a:t>
            </a:r>
          </a:p>
          <a:p>
            <a:pPr lvl="1"/>
            <a:r>
              <a:rPr lang="en-US" dirty="0" smtClean="0"/>
              <a:t>Your contact info</a:t>
            </a:r>
          </a:p>
          <a:p>
            <a:r>
              <a:rPr lang="en-US" dirty="0"/>
              <a:t>Build Arrow/Hook Tool </a:t>
            </a:r>
          </a:p>
          <a:p>
            <a:r>
              <a:rPr lang="en-US" dirty="0" smtClean="0"/>
              <a:t>“</a:t>
            </a:r>
            <a:r>
              <a:rPr lang="en-US" dirty="0" smtClean="0"/>
              <a:t>Operational Tool Tests” </a:t>
            </a:r>
          </a:p>
          <a:p>
            <a:r>
              <a:rPr lang="en-US" dirty="0" smtClean="0"/>
              <a:t>Create Sample Tasks:  Put Tools Together to Accomplish </a:t>
            </a:r>
            <a:r>
              <a:rPr lang="en-US" u="sng" dirty="0" smtClean="0"/>
              <a:t>Tasks</a:t>
            </a:r>
          </a:p>
          <a:p>
            <a:r>
              <a:rPr lang="en-US" dirty="0" smtClean="0"/>
              <a:t>Develop Enterprise Sample Environment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914400"/>
          </a:xfrm>
        </p:spPr>
        <p:txBody>
          <a:bodyPr/>
          <a:lstStyle/>
          <a:p>
            <a:r>
              <a:rPr lang="en-US" b="1" dirty="0"/>
              <a:t>Tools </a:t>
            </a:r>
            <a:r>
              <a:rPr lang="en-US" b="1" dirty="0" smtClean="0"/>
              <a:t>Committee </a:t>
            </a:r>
            <a:r>
              <a:rPr lang="en-US" b="1" dirty="0"/>
              <a:t>– </a:t>
            </a:r>
            <a:r>
              <a:rPr lang="en-US" b="1" dirty="0" smtClean="0"/>
              <a:t>What’s Next 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719977" y="6488668"/>
            <a:ext cx="247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You need to get started.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77544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914400"/>
          </a:xfrm>
        </p:spPr>
        <p:txBody>
          <a:bodyPr/>
          <a:lstStyle/>
          <a:p>
            <a:r>
              <a:rPr lang="en-US" b="1" dirty="0"/>
              <a:t>Tools </a:t>
            </a:r>
            <a:r>
              <a:rPr lang="en-US" b="1"/>
              <a:t>Review </a:t>
            </a:r>
            <a:r>
              <a:rPr lang="en-US" b="1" smtClean="0"/>
              <a:t>– ORMAP </a:t>
            </a:r>
            <a:r>
              <a:rPr lang="en-US" b="1" dirty="0" smtClean="0"/>
              <a:t>Version 1.03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3380" y="914401"/>
            <a:ext cx="4475645" cy="518619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03812" y="6488668"/>
            <a:ext cx="5088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What else do you want from the Tools Committee? 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60994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953549" cy="923925"/>
          </a:xfrm>
        </p:spPr>
        <p:txBody>
          <a:bodyPr/>
          <a:lstStyle/>
          <a:p>
            <a:r>
              <a:rPr lang="en-US" b="1" dirty="0" smtClean="0"/>
              <a:t>Our </a:t>
            </a:r>
            <a:r>
              <a:rPr lang="en-US" b="1" dirty="0" smtClean="0"/>
              <a:t>Tasks….. </a:t>
            </a:r>
            <a:endParaRPr lang="en-US" b="1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918285" y="923925"/>
            <a:ext cx="10217947" cy="58292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/>
              <a:t>Develop a New Design for ArcPro and ArcPro/Fabric </a:t>
            </a:r>
          </a:p>
          <a:p>
            <a:pPr marL="0" indent="0">
              <a:buNone/>
            </a:pPr>
            <a:r>
              <a:rPr lang="en-US" b="1" dirty="0" smtClean="0"/>
              <a:t>Create Sample Scripts to Show How Conversion Can Happen</a:t>
            </a:r>
          </a:p>
          <a:p>
            <a:pPr marL="0" indent="0">
              <a:buNone/>
            </a:pPr>
            <a:r>
              <a:rPr lang="en-US" b="1" dirty="0" smtClean="0"/>
              <a:t>Redevelop </a:t>
            </a:r>
            <a:r>
              <a:rPr lang="en-US" b="1" dirty="0" smtClean="0"/>
              <a:t>ArcPro ORMAP Tools</a:t>
            </a:r>
          </a:p>
          <a:p>
            <a:pPr marL="457200" lvl="1" indent="0">
              <a:buNone/>
            </a:pPr>
            <a:r>
              <a:rPr lang="en-US" sz="2800" dirty="0" smtClean="0"/>
              <a:t>MapNumber and MapScale Assignment Addin </a:t>
            </a:r>
          </a:p>
          <a:p>
            <a:pPr marL="457200" lvl="1" indent="0">
              <a:buNone/>
            </a:pPr>
            <a:r>
              <a:rPr lang="en-US" sz="2800" dirty="0" smtClean="0"/>
              <a:t>Find MapNumber/Taxlot Addin </a:t>
            </a:r>
          </a:p>
          <a:p>
            <a:pPr marL="457200" lvl="1" indent="0">
              <a:buNone/>
            </a:pPr>
            <a:r>
              <a:rPr lang="en-US" sz="2800" smtClean="0"/>
              <a:t>Hooks </a:t>
            </a:r>
            <a:r>
              <a:rPr lang="en-US" sz="2800" dirty="0" smtClean="0"/>
              <a:t>&amp; Arrows Addin</a:t>
            </a:r>
          </a:p>
          <a:p>
            <a:pPr marL="457200" lvl="1" indent="0">
              <a:buNone/>
            </a:pPr>
            <a:r>
              <a:rPr lang="en-US" sz="2800" smtClean="0"/>
              <a:t>Map </a:t>
            </a:r>
            <a:r>
              <a:rPr lang="en-US" sz="2800" smtClean="0"/>
              <a:t>Production</a:t>
            </a:r>
            <a:endParaRPr lang="en-US" sz="2800" i="1" smtClean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b="1" smtClean="0"/>
              <a:t>Evaluate ArcPro/Fabric – Will it work for us ?</a:t>
            </a:r>
          </a:p>
          <a:p>
            <a:pPr marL="0" indent="0">
              <a:buNone/>
            </a:pPr>
            <a:r>
              <a:rPr lang="en-US" b="1" smtClean="0"/>
              <a:t>Identify </a:t>
            </a:r>
            <a:r>
              <a:rPr lang="en-US" b="1" dirty="0" smtClean="0"/>
              <a:t>Training – GIS / Admin / Cartographers 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New </a:t>
            </a:r>
            <a:r>
              <a:rPr lang="en-US" b="1" dirty="0" smtClean="0"/>
              <a:t>Tasks </a:t>
            </a:r>
          </a:p>
          <a:p>
            <a:pPr marL="457200" lvl="1" indent="0">
              <a:buNone/>
            </a:pPr>
            <a:r>
              <a:rPr lang="en-US" sz="2800" dirty="0" smtClean="0"/>
              <a:t>Enterprise Environment Sample  </a:t>
            </a:r>
          </a:p>
          <a:p>
            <a:pPr marL="457200" lvl="1" indent="0">
              <a:buNone/>
            </a:pPr>
            <a:r>
              <a:rPr lang="en-US" sz="2800" dirty="0" smtClean="0"/>
              <a:t>Create Sample Tasks  </a:t>
            </a:r>
          </a:p>
          <a:p>
            <a:pPr marL="457200" lvl="1" indent="0">
              <a:buNone/>
            </a:pPr>
            <a:r>
              <a:rPr lang="en-US" sz="2800" dirty="0" smtClean="0"/>
              <a:t>Expand Attribute Rules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903" y="984099"/>
            <a:ext cx="379382" cy="31997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24414">
            <a:off x="554212" y="3993575"/>
            <a:ext cx="409047" cy="3449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742" y="2301494"/>
            <a:ext cx="394073" cy="3323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792" y="3506219"/>
            <a:ext cx="409049" cy="34499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120" y="3105005"/>
            <a:ext cx="409049" cy="35403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790" y="5724803"/>
            <a:ext cx="409049" cy="35403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790" y="5291795"/>
            <a:ext cx="409049" cy="35403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790" y="6144757"/>
            <a:ext cx="409049" cy="35403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792" y="2712831"/>
            <a:ext cx="409049" cy="34499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24414">
            <a:off x="546586" y="4425914"/>
            <a:ext cx="409047" cy="344997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5917223" y="4786736"/>
            <a:ext cx="193430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903" y="1427203"/>
            <a:ext cx="379382" cy="31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74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2006" y="1125415"/>
            <a:ext cx="2679265" cy="57325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953549" cy="1057275"/>
          </a:xfrm>
        </p:spPr>
        <p:txBody>
          <a:bodyPr/>
          <a:lstStyle/>
          <a:p>
            <a:r>
              <a:rPr lang="en-US" b="1" dirty="0" smtClean="0"/>
              <a:t>     ORMAP </a:t>
            </a:r>
            <a:r>
              <a:rPr lang="en-US" b="1" smtClean="0"/>
              <a:t>ArcPro/Fabric </a:t>
            </a:r>
            <a:r>
              <a:rPr lang="en-US" b="1" smtClean="0"/>
              <a:t>Design Highlights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86" y="1364689"/>
            <a:ext cx="9220200" cy="469321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Kept the same feature class names and structure where possible</a:t>
            </a:r>
          </a:p>
          <a:p>
            <a:r>
              <a:rPr lang="en-US" sz="2400" dirty="0" smtClean="0"/>
              <a:t>Annotation in ArcPro is different from ArcMap so this is a </a:t>
            </a:r>
            <a:r>
              <a:rPr lang="en-US" sz="2400" u="sng" dirty="0" smtClean="0"/>
              <a:t>one way trip</a:t>
            </a:r>
            <a:endParaRPr lang="en-US" sz="2400" u="sng" dirty="0"/>
          </a:p>
          <a:p>
            <a:r>
              <a:rPr lang="en-US" sz="2400" dirty="0" smtClean="0"/>
              <a:t>The </a:t>
            </a:r>
            <a:r>
              <a:rPr lang="en-US" sz="2400" dirty="0"/>
              <a:t>new CoGo attributes </a:t>
            </a:r>
            <a:r>
              <a:rPr lang="en-US" sz="2400"/>
              <a:t>are </a:t>
            </a:r>
            <a:r>
              <a:rPr lang="en-US" sz="2400" smtClean="0"/>
              <a:t>numeric </a:t>
            </a:r>
          </a:p>
          <a:p>
            <a:r>
              <a:rPr lang="en-US" sz="2400"/>
              <a:t>Changed length on text attributes to a default of </a:t>
            </a:r>
            <a:r>
              <a:rPr lang="en-US" sz="2400"/>
              <a:t>255 </a:t>
            </a:r>
            <a:endParaRPr lang="en-US" sz="2400" smtClean="0"/>
          </a:p>
          <a:p>
            <a:r>
              <a:rPr lang="en-US" sz="2400" smtClean="0"/>
              <a:t>New fields have </a:t>
            </a:r>
            <a:r>
              <a:rPr lang="en-US" sz="2400"/>
              <a:t>been added to the MapIndex feature class (</a:t>
            </a:r>
            <a:r>
              <a:rPr lang="en-US" sz="2400"/>
              <a:t>title</a:t>
            </a:r>
            <a:r>
              <a:rPr lang="en-US" sz="2400" smtClean="0"/>
              <a:t>)</a:t>
            </a:r>
            <a:endParaRPr lang="en-US" sz="2400" dirty="0"/>
          </a:p>
          <a:p>
            <a:r>
              <a:rPr lang="en-US" sz="2400" dirty="0" smtClean="0"/>
              <a:t>Taxlot</a:t>
            </a:r>
            <a:r>
              <a:rPr lang="en-US" sz="2400" dirty="0"/>
              <a:t>, TaxlotLines, and Points (old </a:t>
            </a:r>
            <a:r>
              <a:rPr lang="en-US" sz="2400" dirty="0" smtClean="0"/>
              <a:t>corners) </a:t>
            </a:r>
            <a:r>
              <a:rPr lang="en-US" sz="2400" dirty="0"/>
              <a:t>are </a:t>
            </a:r>
            <a:r>
              <a:rPr lang="en-US" sz="2400" dirty="0" smtClean="0"/>
              <a:t>part of </a:t>
            </a:r>
            <a:r>
              <a:rPr lang="en-US" sz="2400" smtClean="0"/>
              <a:t>a </a:t>
            </a:r>
            <a:r>
              <a:rPr lang="en-US" sz="2400" smtClean="0"/>
              <a:t>Fabric Feature Dataset</a:t>
            </a:r>
            <a:endParaRPr lang="en-US" sz="2400" dirty="0" smtClean="0"/>
          </a:p>
          <a:p>
            <a:r>
              <a:rPr lang="en-US" sz="2400" smtClean="0"/>
              <a:t>Design </a:t>
            </a:r>
            <a:r>
              <a:rPr lang="en-US" sz="2400" smtClean="0"/>
              <a:t>accommodates </a:t>
            </a:r>
            <a:r>
              <a:rPr lang="en-US" sz="2400" smtClean="0"/>
              <a:t>the ParcelFabric </a:t>
            </a:r>
            <a:r>
              <a:rPr lang="en-US" sz="2400" dirty="0" smtClean="0"/>
              <a:t>but does </a:t>
            </a:r>
            <a:r>
              <a:rPr lang="en-US" sz="2400" u="sng" dirty="0" smtClean="0"/>
              <a:t>not</a:t>
            </a:r>
            <a:r>
              <a:rPr lang="en-US" sz="2400" dirty="0" smtClean="0"/>
              <a:t> force users to it </a:t>
            </a:r>
          </a:p>
          <a:p>
            <a:pPr lvl="1"/>
            <a:r>
              <a:rPr lang="en-US" sz="2000" dirty="0" smtClean="0"/>
              <a:t>Taxlot, Taxlot Lines, Points are </a:t>
            </a:r>
            <a:r>
              <a:rPr lang="en-US" sz="2000" u="sng" dirty="0"/>
              <a:t>just</a:t>
            </a:r>
            <a:r>
              <a:rPr lang="en-US" sz="2000" dirty="0"/>
              <a:t> </a:t>
            </a:r>
            <a:r>
              <a:rPr lang="en-US" sz="2000"/>
              <a:t>standard </a:t>
            </a:r>
            <a:r>
              <a:rPr lang="en-US" sz="2000" smtClean="0"/>
              <a:t>feature classes</a:t>
            </a:r>
            <a:endParaRPr lang="en-US" sz="2000" dirty="0"/>
          </a:p>
          <a:p>
            <a:pPr lvl="1"/>
            <a:r>
              <a:rPr lang="en-US" sz="2000" dirty="0"/>
              <a:t>Parcel Fabric is managed with topology and relationship </a:t>
            </a:r>
            <a:r>
              <a:rPr lang="en-US" sz="2000" dirty="0" smtClean="0"/>
              <a:t>classes</a:t>
            </a:r>
            <a:endParaRPr lang="en-US" sz="2000" dirty="0"/>
          </a:p>
          <a:p>
            <a:r>
              <a:rPr lang="en-US" sz="2400" dirty="0" smtClean="0"/>
              <a:t>Works with both  Enterprise </a:t>
            </a:r>
            <a:r>
              <a:rPr lang="en-US" sz="2400" u="sng" dirty="0" smtClean="0"/>
              <a:t>or</a:t>
            </a:r>
            <a:r>
              <a:rPr lang="en-US" sz="2400" dirty="0" smtClean="0"/>
              <a:t> </a:t>
            </a:r>
            <a:r>
              <a:rPr lang="en-US" sz="2400" smtClean="0"/>
              <a:t>File </a:t>
            </a:r>
            <a:r>
              <a:rPr lang="en-US" sz="2400" smtClean="0"/>
              <a:t>Geodatabase Enironments</a:t>
            </a:r>
            <a:endParaRPr lang="en-US" sz="2400" dirty="0" smtClean="0"/>
          </a:p>
          <a:p>
            <a:pPr lvl="1"/>
            <a:endParaRPr lang="en-US" sz="2000" dirty="0"/>
          </a:p>
          <a:p>
            <a:endParaRPr lang="en-US" dirty="0" smtClean="0"/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542006" y="2725615"/>
            <a:ext cx="2649994" cy="198706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404990" y="2470638"/>
            <a:ext cx="7870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C00000"/>
                </a:solidFill>
              </a:rPr>
              <a:t>FABRIC</a:t>
            </a:r>
            <a:endParaRPr lang="en-US" sz="1600" b="1" dirty="0">
              <a:solidFill>
                <a:srgbClr val="C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6" y="211317"/>
            <a:ext cx="645290" cy="54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30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1" cy="1009650"/>
          </a:xfrm>
        </p:spPr>
        <p:txBody>
          <a:bodyPr>
            <a:normAutofit/>
          </a:bodyPr>
          <a:lstStyle/>
          <a:p>
            <a:r>
              <a:rPr lang="en-US" b="1" dirty="0" smtClean="0"/>
              <a:t>      ORMAP </a:t>
            </a:r>
            <a:r>
              <a:rPr lang="en-US" b="1" dirty="0" smtClean="0"/>
              <a:t>ArcPro/Fabric –A New Condo Design</a:t>
            </a:r>
            <a:endParaRPr lang="en-US" b="1" dirty="0"/>
          </a:p>
        </p:txBody>
      </p:sp>
      <p:pic>
        <p:nvPicPr>
          <p:cNvPr id="5" name="condo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6278" y="1053121"/>
            <a:ext cx="8969322" cy="530005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9923194" y="750942"/>
            <a:ext cx="5924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VIDEO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532365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031540" cy="1000125"/>
          </a:xfrm>
        </p:spPr>
        <p:txBody>
          <a:bodyPr>
            <a:normAutofit/>
          </a:bodyPr>
          <a:lstStyle/>
          <a:p>
            <a:r>
              <a:rPr lang="en-US" b="1" dirty="0" smtClean="0"/>
              <a:t>     ORMAP </a:t>
            </a:r>
            <a:r>
              <a:rPr lang="en-US" b="1" dirty="0"/>
              <a:t>ArcPro/Fabric– </a:t>
            </a:r>
            <a:r>
              <a:rPr lang="en-US" b="1" dirty="0" smtClean="0"/>
              <a:t>Conversion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33344" y="6246856"/>
            <a:ext cx="8957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Sample Geodatabase and Python Scripts are Available </a:t>
            </a:r>
            <a:endParaRPr lang="en-US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923194" y="750942"/>
            <a:ext cx="5924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VIDEO</a:t>
            </a:r>
            <a:endParaRPr lang="en-US" sz="1200" b="1" dirty="0"/>
          </a:p>
        </p:txBody>
      </p:sp>
      <p:pic>
        <p:nvPicPr>
          <p:cNvPr id="8" name="Ma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8121" y="1027941"/>
            <a:ext cx="9207479" cy="49837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97661"/>
            <a:ext cx="645290" cy="54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670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19200" y="1962150"/>
            <a:ext cx="7886700" cy="3770557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68721"/>
          </a:xfrm>
        </p:spPr>
        <p:txBody>
          <a:bodyPr/>
          <a:lstStyle/>
          <a:p>
            <a:r>
              <a:rPr lang="en-US" b="1" dirty="0" smtClean="0"/>
              <a:t>     ORMAP </a:t>
            </a:r>
            <a:r>
              <a:rPr lang="en-US" b="1" dirty="0" smtClean="0"/>
              <a:t>Tools – 1. Assign MapNumber / MapScale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496" y="937221"/>
            <a:ext cx="10914246" cy="50853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Replaced using “Attribute </a:t>
            </a:r>
            <a:r>
              <a:rPr lang="en-US" dirty="0" smtClean="0"/>
              <a:t>Rules” </a:t>
            </a:r>
          </a:p>
          <a:p>
            <a:pPr marL="0" indent="0">
              <a:buNone/>
            </a:pPr>
            <a:r>
              <a:rPr lang="en-US" dirty="0" smtClean="0"/>
              <a:t>Attribute rules </a:t>
            </a:r>
            <a:r>
              <a:rPr lang="en-US" dirty="0" smtClean="0"/>
              <a:t>are built into the </a:t>
            </a:r>
            <a:r>
              <a:rPr lang="en-US" dirty="0" smtClean="0"/>
              <a:t>ORMAP design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931" y="2222556"/>
            <a:ext cx="7201905" cy="14765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1923" y="1227049"/>
            <a:ext cx="2696865" cy="525678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0495157" y="3514471"/>
            <a:ext cx="83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Arcade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2176" y="3857465"/>
            <a:ext cx="2591162" cy="16575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7135" y="4100806"/>
            <a:ext cx="2010056" cy="52394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181903" y="5776129"/>
            <a:ext cx="87302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ESRI has a set of rules that can be used (or not) with fabric </a:t>
            </a:r>
          </a:p>
          <a:p>
            <a:r>
              <a:rPr lang="en-US" sz="2800" dirty="0" smtClean="0"/>
              <a:t>The tools committee also has a set of rules for ORMAP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3481754" y="4378569"/>
            <a:ext cx="1565031" cy="281354"/>
          </a:xfrm>
          <a:prstGeom prst="straightConnector1">
            <a:avLst/>
          </a:prstGeom>
          <a:ln w="57150">
            <a:solidFill>
              <a:srgbClr val="00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2092569" y="3243941"/>
            <a:ext cx="949569" cy="49861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03804"/>
            <a:ext cx="645290" cy="54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009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9809"/>
            <a:ext cx="10515600" cy="1027940"/>
          </a:xfrm>
        </p:spPr>
        <p:txBody>
          <a:bodyPr/>
          <a:lstStyle/>
          <a:p>
            <a:r>
              <a:rPr lang="en-US" b="1" dirty="0" smtClean="0"/>
              <a:t>     ORMAP </a:t>
            </a:r>
            <a:r>
              <a:rPr lang="en-US" b="1" dirty="0" smtClean="0"/>
              <a:t>Tools – 2. Find Map/Taxlot</a:t>
            </a:r>
            <a:endParaRPr lang="en-US" dirty="0"/>
          </a:p>
        </p:txBody>
      </p:sp>
      <p:pic>
        <p:nvPicPr>
          <p:cNvPr id="5" name="zoomt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2868" y="1027941"/>
            <a:ext cx="9259945" cy="518822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9923194" y="750942"/>
            <a:ext cx="5924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VIDEO</a:t>
            </a:r>
            <a:endParaRPr lang="en-US" sz="12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0118"/>
            <a:ext cx="645290" cy="54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653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914400"/>
          </a:xfrm>
        </p:spPr>
        <p:txBody>
          <a:bodyPr/>
          <a:lstStyle/>
          <a:p>
            <a:r>
              <a:rPr lang="en-US" b="1" dirty="0" smtClean="0"/>
              <a:t>     ORMAP </a:t>
            </a:r>
            <a:r>
              <a:rPr lang="en-US" b="1" dirty="0" smtClean="0"/>
              <a:t>Tools – 3. Map Production</a:t>
            </a:r>
            <a:endParaRPr lang="en-US" dirty="0"/>
          </a:p>
        </p:txBody>
      </p:sp>
      <p:pic>
        <p:nvPicPr>
          <p:cNvPr id="5" name="MapProduc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5785" y="1027941"/>
            <a:ext cx="9949816" cy="529102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9923194" y="750942"/>
            <a:ext cx="5924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VIDEO</a:t>
            </a:r>
            <a:endParaRPr lang="en-US" sz="1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485905" y="6502787"/>
            <a:ext cx="377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Do we really need the 18x20 format? </a:t>
            </a:r>
            <a:endParaRPr lang="en-US" b="1" i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99448"/>
            <a:ext cx="645290" cy="54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297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914400"/>
          </a:xfrm>
        </p:spPr>
        <p:txBody>
          <a:bodyPr/>
          <a:lstStyle/>
          <a:p>
            <a:r>
              <a:rPr lang="en-US" b="1" dirty="0" smtClean="0"/>
              <a:t>     ORMAP </a:t>
            </a:r>
            <a:r>
              <a:rPr lang="en-US" b="1" dirty="0" smtClean="0"/>
              <a:t>Tools – 4</a:t>
            </a:r>
            <a:r>
              <a:rPr lang="en-US" b="1" smtClean="0"/>
              <a:t>. </a:t>
            </a:r>
            <a:r>
              <a:rPr lang="en-US" b="1" smtClean="0"/>
              <a:t>Hooks </a:t>
            </a:r>
            <a:r>
              <a:rPr lang="en-US" b="1" dirty="0" smtClean="0"/>
              <a:t>and Arrows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696" y="1105156"/>
            <a:ext cx="5315692" cy="502990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6991213" y="2823160"/>
            <a:ext cx="3864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Add and Adjust </a:t>
            </a:r>
            <a:r>
              <a:rPr lang="en-US" dirty="0" smtClean="0"/>
              <a:t>Arrows, Hooks, and Land Hooks based on </a:t>
            </a:r>
            <a:r>
              <a:rPr lang="en-US" dirty="0" smtClean="0"/>
              <a:t>map scale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298943" y="6488668"/>
            <a:ext cx="5003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Are you using this tool or would you like to use it? </a:t>
            </a:r>
            <a:endParaRPr lang="en-US" b="1" i="1" dirty="0"/>
          </a:p>
        </p:txBody>
      </p:sp>
      <p:sp>
        <p:nvSpPr>
          <p:cNvPr id="5" name="TextBox 4"/>
          <p:cNvSpPr txBox="1"/>
          <p:nvPr/>
        </p:nvSpPr>
        <p:spPr>
          <a:xfrm rot="20117157">
            <a:off x="2784587" y="3296942"/>
            <a:ext cx="2103909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John </a:t>
            </a:r>
            <a:r>
              <a:rPr lang="en-US" b="1" dirty="0" smtClean="0"/>
              <a:t>Prychon’s</a:t>
            </a:r>
            <a:r>
              <a:rPr lang="en-US" b="1" dirty="0" smtClean="0"/>
              <a:t> Tool</a:t>
            </a:r>
            <a:r>
              <a:rPr lang="en-US" b="1" dirty="0"/>
              <a:t> </a:t>
            </a:r>
            <a:endParaRPr lang="en-US" b="1" dirty="0" smtClean="0"/>
          </a:p>
          <a:p>
            <a:pPr algn="ctr"/>
            <a:r>
              <a:rPr lang="en-US" b="1" dirty="0" smtClean="0">
                <a:solidFill>
                  <a:srgbClr val="C00000"/>
                </a:solidFill>
              </a:rPr>
              <a:t>(Not Done)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3789"/>
            <a:ext cx="651626" cy="56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26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4061</TotalTime>
  <Words>638</Words>
  <Application>Microsoft Office PowerPoint</Application>
  <PresentationFormat>Widescreen</PresentationFormat>
  <Paragraphs>104</Paragraphs>
  <Slides>13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Our Tasks….. </vt:lpstr>
      <vt:lpstr>     ORMAP ArcPro/Fabric Design Highlights </vt:lpstr>
      <vt:lpstr>      ORMAP ArcPro/Fabric –A New Condo Design</vt:lpstr>
      <vt:lpstr>     ORMAP ArcPro/Fabric– Conversion</vt:lpstr>
      <vt:lpstr>     ORMAP Tools – 1. Assign MapNumber / MapScale</vt:lpstr>
      <vt:lpstr>     ORMAP Tools – 2. Find Map/Taxlot</vt:lpstr>
      <vt:lpstr>     ORMAP Tools – 3. Map Production</vt:lpstr>
      <vt:lpstr>     ORMAP Tools – 4. Hooks and Arrows</vt:lpstr>
      <vt:lpstr>     ArcPro/Fabric Review – Top10(+2) Things I like</vt:lpstr>
      <vt:lpstr>     Training Options</vt:lpstr>
      <vt:lpstr>Tools Committee – What’s Next ?</vt:lpstr>
      <vt:lpstr>Tools Review – ORMAP Version 1.03 </vt:lpstr>
    </vt:vector>
  </TitlesOfParts>
  <Company>PolkCounty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Dean Anderson</dc:creator>
  <cp:lastModifiedBy>Dean Anderson</cp:lastModifiedBy>
  <cp:revision>37</cp:revision>
  <dcterms:created xsi:type="dcterms:W3CDTF">2021-01-07T20:43:57Z</dcterms:created>
  <dcterms:modified xsi:type="dcterms:W3CDTF">2021-01-13T21:55:11Z</dcterms:modified>
</cp:coreProperties>
</file>